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e43ee47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e43ee47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e43ee474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e43ee474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7e4a81fb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7e4a81fb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e43ee4747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e43ee474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e43ee474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e43ee474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e43ee474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e43ee474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7e4a81f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7e4a81f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7e4a81fb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7e4a81fb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7e4a81fb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c7e4a81fb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7e4a81fb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7e4a81fb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7e4a81fb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7e4a81fb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e43ee474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e43ee474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7e4a81fb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7e4a81fb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e43ee47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e43ee47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7e4a81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7e4a81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e43ee474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e43ee474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7e4a81fb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7e4a81f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7e4a81fb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7e4a81f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7e4a81fb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7e4a81fb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e43ee474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e43ee474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en/cloud/paas/exadata-express-cloud/csdbp/connect-sql-developer.html#GUID-00D45398-2BF3-48D5-B0E9-11979D5EAFF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cs.oracle.com/en/cloud/paas/exadata-express-cloud/csdbp/connect-sql-developer.html#GUID-238A40BD-10E9-4478-AAA3-43FC98519D3F"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DBMS - Oracle SQL Developer</a:t>
            </a:r>
            <a:endParaRPr b="1"/>
          </a:p>
        </p:txBody>
      </p:sp>
      <p:sp>
        <p:nvSpPr>
          <p:cNvPr id="92" name="Google Shape;92;p14"/>
          <p:cNvSpPr txBox="1">
            <a:spLocks noGrp="1"/>
          </p:cNvSpPr>
          <p:nvPr>
            <p:ph type="body" idx="1"/>
          </p:nvPr>
        </p:nvSpPr>
        <p:spPr>
          <a:xfrm>
            <a:off x="709150" y="1152475"/>
            <a:ext cx="4921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000000"/>
                </a:solidFill>
              </a:rPr>
              <a:t>Free, integrated development environment which simplifies the development and management of Oracle Database in both traditional and Cloud deployments. </a:t>
            </a:r>
            <a:endParaRPr sz="1400">
              <a:solidFill>
                <a:srgbClr val="000000"/>
              </a:solidFill>
            </a:endParaRPr>
          </a:p>
          <a:p>
            <a:pPr marL="0" lvl="0" indent="0" algn="l" rtl="0">
              <a:spcBef>
                <a:spcPts val="1200"/>
              </a:spcBef>
              <a:spcAft>
                <a:spcPts val="0"/>
              </a:spcAft>
              <a:buNone/>
            </a:pPr>
            <a:r>
              <a:rPr lang="en" sz="1400">
                <a:solidFill>
                  <a:srgbClr val="000000"/>
                </a:solidFill>
              </a:rPr>
              <a:t>Components:</a:t>
            </a:r>
            <a:endParaRPr sz="1400">
              <a:solidFill>
                <a:srgbClr val="000000"/>
              </a:solidFill>
            </a:endParaRPr>
          </a:p>
          <a:p>
            <a:pPr marL="457200" lvl="0" indent="-317500" algn="l" rtl="0">
              <a:spcBef>
                <a:spcPts val="1200"/>
              </a:spcBef>
              <a:spcAft>
                <a:spcPts val="0"/>
              </a:spcAft>
              <a:buClr>
                <a:srgbClr val="000000"/>
              </a:buClr>
              <a:buSzPts val="1400"/>
              <a:buChar char="❖"/>
            </a:pPr>
            <a:r>
              <a:rPr lang="en" sz="1400">
                <a:solidFill>
                  <a:srgbClr val="000000"/>
                </a:solidFill>
              </a:rPr>
              <a:t>End-to-end development of PL/SQL applications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Worksheet for running queries and scripts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DBA Console for managing the database</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Reports interface</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Complete data modeling solution</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Migration platform for moving any third party databases to Oracle</a:t>
            </a:r>
            <a:endParaRPr sz="1100">
              <a:solidFill>
                <a:srgbClr val="000000"/>
              </a:solidFill>
              <a:highlight>
                <a:srgbClr val="F1EFED"/>
              </a:highlight>
            </a:endParaRPr>
          </a:p>
        </p:txBody>
      </p:sp>
      <p:pic>
        <p:nvPicPr>
          <p:cNvPr id="93" name="Google Shape;93;p14"/>
          <p:cNvPicPr preferRelativeResize="0"/>
          <p:nvPr/>
        </p:nvPicPr>
        <p:blipFill>
          <a:blip r:embed="rId3">
            <a:alphaModFix/>
          </a:blip>
          <a:stretch>
            <a:fillRect/>
          </a:stretch>
        </p:blipFill>
        <p:spPr>
          <a:xfrm>
            <a:off x="6558600" y="1092500"/>
            <a:ext cx="1850975" cy="1942950"/>
          </a:xfrm>
          <a:prstGeom prst="rect">
            <a:avLst/>
          </a:prstGeom>
          <a:noFill/>
          <a:ln>
            <a:noFill/>
          </a:ln>
        </p:spPr>
      </p:pic>
      <p:pic>
        <p:nvPicPr>
          <p:cNvPr id="94" name="Google Shape;94;p14"/>
          <p:cNvPicPr preferRelativeResize="0"/>
          <p:nvPr/>
        </p:nvPicPr>
        <p:blipFill>
          <a:blip r:embed="rId4">
            <a:alphaModFix/>
          </a:blip>
          <a:stretch>
            <a:fillRect/>
          </a:stretch>
        </p:blipFill>
        <p:spPr>
          <a:xfrm>
            <a:off x="6315625" y="3110150"/>
            <a:ext cx="2336930" cy="661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251275" y="2133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Establishing connections in the code</a:t>
            </a:r>
            <a:endParaRPr b="1"/>
          </a:p>
        </p:txBody>
      </p:sp>
      <p:sp>
        <p:nvSpPr>
          <p:cNvPr id="164" name="Google Shape;164;p23"/>
          <p:cNvSpPr txBox="1">
            <a:spLocks noGrp="1"/>
          </p:cNvSpPr>
          <p:nvPr>
            <p:ph type="body" idx="1"/>
          </p:nvPr>
        </p:nvSpPr>
        <p:spPr>
          <a:xfrm>
            <a:off x="491725" y="3637925"/>
            <a:ext cx="6726900" cy="1114500"/>
          </a:xfrm>
          <a:prstGeom prst="rect">
            <a:avLst/>
          </a:prstGeom>
        </p:spPr>
        <p:txBody>
          <a:bodyPr spcFirstLastPara="1" wrap="square" lIns="91425" tIns="91425" rIns="91425" bIns="91425" anchor="t" anchorCtr="0">
            <a:normAutofit/>
          </a:bodyPr>
          <a:lstStyle/>
          <a:p>
            <a:pPr marL="457200" lvl="0" indent="-317500" algn="l" rtl="0">
              <a:lnSpc>
                <a:spcPct val="105000"/>
              </a:lnSpc>
              <a:spcBef>
                <a:spcPts val="0"/>
              </a:spcBef>
              <a:spcAft>
                <a:spcPts val="0"/>
              </a:spcAft>
              <a:buSzPts val="1400"/>
              <a:buChar char="●"/>
            </a:pPr>
            <a:r>
              <a:rPr lang="en" sz="1400"/>
              <a:t>The method getConnection(String url) of Java DriverManager class attempts to establish a connection to the database by using the given database URL.</a:t>
            </a:r>
            <a:endParaRPr sz="1400"/>
          </a:p>
          <a:p>
            <a:pPr marL="457200" lvl="0" indent="-317500" algn="l" rtl="0">
              <a:lnSpc>
                <a:spcPct val="105000"/>
              </a:lnSpc>
              <a:spcBef>
                <a:spcPts val="0"/>
              </a:spcBef>
              <a:spcAft>
                <a:spcPts val="0"/>
              </a:spcAft>
              <a:buSzPts val="1400"/>
              <a:buChar char="●"/>
            </a:pPr>
            <a:r>
              <a:rPr lang="en" sz="1400"/>
              <a:t>Connection is returned unless an exception occurs.</a:t>
            </a:r>
            <a:endParaRPr sz="1400"/>
          </a:p>
        </p:txBody>
      </p:sp>
      <p:pic>
        <p:nvPicPr>
          <p:cNvPr id="165" name="Google Shape;165;p23"/>
          <p:cNvPicPr preferRelativeResize="0"/>
          <p:nvPr/>
        </p:nvPicPr>
        <p:blipFill>
          <a:blip r:embed="rId3">
            <a:alphaModFix/>
          </a:blip>
          <a:stretch>
            <a:fillRect/>
          </a:stretch>
        </p:blipFill>
        <p:spPr>
          <a:xfrm>
            <a:off x="456538" y="1195226"/>
            <a:ext cx="8362326" cy="2208126"/>
          </a:xfrm>
          <a:prstGeom prst="rect">
            <a:avLst/>
          </a:prstGeom>
          <a:noFill/>
          <a:ln>
            <a:noFill/>
          </a:ln>
        </p:spPr>
      </p:pic>
      <p:sp>
        <p:nvSpPr>
          <p:cNvPr id="166" name="Google Shape;166;p23"/>
          <p:cNvSpPr/>
          <p:nvPr/>
        </p:nvSpPr>
        <p:spPr>
          <a:xfrm>
            <a:off x="409675" y="1122525"/>
            <a:ext cx="8362200" cy="228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txBox="1"/>
          <p:nvPr/>
        </p:nvSpPr>
        <p:spPr>
          <a:xfrm>
            <a:off x="376900" y="722325"/>
            <a:ext cx="4686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Roboto"/>
                <a:ea typeface="Roboto"/>
                <a:cs typeface="Roboto"/>
                <a:sym typeface="Roboto"/>
              </a:rPr>
              <a:t>Creating Driver Manager connection </a:t>
            </a:r>
            <a:endParaRPr sz="1700"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262550" y="31167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00000"/>
                </a:solidFill>
              </a:rPr>
              <a:t>Get Data Functionality</a:t>
            </a:r>
            <a:endParaRPr sz="2000" b="1">
              <a:solidFill>
                <a:srgbClr val="000000"/>
              </a:solidFill>
            </a:endParaRPr>
          </a:p>
        </p:txBody>
      </p:sp>
      <p:sp>
        <p:nvSpPr>
          <p:cNvPr id="173" name="Google Shape;173;p24"/>
          <p:cNvSpPr txBox="1">
            <a:spLocks noGrp="1"/>
          </p:cNvSpPr>
          <p:nvPr>
            <p:ph type="body" idx="1"/>
          </p:nvPr>
        </p:nvSpPr>
        <p:spPr>
          <a:xfrm>
            <a:off x="4834200" y="581725"/>
            <a:ext cx="3998100" cy="3203700"/>
          </a:xfrm>
          <a:prstGeom prst="rect">
            <a:avLst/>
          </a:prstGeom>
        </p:spPr>
        <p:txBody>
          <a:bodyPr spcFirstLastPara="1" wrap="square" lIns="91425" tIns="91425" rIns="91425" bIns="91425" anchor="t" anchorCtr="0">
            <a:noAutofit/>
          </a:bodyPr>
          <a:lstStyle/>
          <a:p>
            <a:pPr marL="457200" lvl="0" indent="-306387" algn="l" rtl="0">
              <a:spcBef>
                <a:spcPts val="0"/>
              </a:spcBef>
              <a:spcAft>
                <a:spcPts val="0"/>
              </a:spcAft>
              <a:buSzPts val="1225"/>
              <a:buChar char="●"/>
            </a:pPr>
            <a:r>
              <a:rPr lang="en" sz="1225"/>
              <a:t>A connection is established using connectDb function from DBConnection class.</a:t>
            </a:r>
            <a:br>
              <a:rPr lang="en" sz="1225"/>
            </a:br>
            <a:endParaRPr sz="1225"/>
          </a:p>
          <a:p>
            <a:pPr marL="457200" lvl="0" indent="-306387" algn="l" rtl="0">
              <a:spcBef>
                <a:spcPts val="0"/>
              </a:spcBef>
              <a:spcAft>
                <a:spcPts val="0"/>
              </a:spcAft>
              <a:buSzPts val="1225"/>
              <a:buChar char="●"/>
            </a:pPr>
            <a:r>
              <a:rPr lang="en" sz="1225"/>
              <a:t>PreparedStatament is an interface extended from Statement which stores a pre-compiled SQL query. It can execute the query multiple times. Here the </a:t>
            </a:r>
            <a:br>
              <a:rPr lang="en" sz="1225"/>
            </a:br>
            <a:r>
              <a:rPr lang="en" sz="1225"/>
              <a:t>‘select * from statement’ is queries multiple times as and  when the data is to be displayed.</a:t>
            </a:r>
            <a:br>
              <a:rPr lang="en" sz="1225"/>
            </a:br>
            <a:endParaRPr sz="1225"/>
          </a:p>
          <a:p>
            <a:pPr marL="457200" lvl="0" indent="-306387" algn="l" rtl="0">
              <a:spcBef>
                <a:spcPts val="0"/>
              </a:spcBef>
              <a:spcAft>
                <a:spcPts val="0"/>
              </a:spcAft>
              <a:buSzPts val="1225"/>
              <a:buChar char="●"/>
            </a:pPr>
            <a:r>
              <a:rPr lang="en" sz="1225"/>
              <a:t>All the data is fetched from the output and stored in the product object which is a linked list. </a:t>
            </a:r>
            <a:br>
              <a:rPr lang="en" sz="1225"/>
            </a:br>
            <a:endParaRPr sz="1225"/>
          </a:p>
          <a:p>
            <a:pPr marL="457200" lvl="0" indent="-306387" algn="l" rtl="0">
              <a:spcBef>
                <a:spcPts val="0"/>
              </a:spcBef>
              <a:spcAft>
                <a:spcPts val="0"/>
              </a:spcAft>
              <a:buSzPts val="1225"/>
              <a:buChar char="●"/>
            </a:pPr>
            <a:r>
              <a:rPr lang="en" sz="1225"/>
              <a:t>ResultSet is an interface which stores the output of a query. In this case, it stores the entire database. </a:t>
            </a:r>
            <a:endParaRPr sz="1225"/>
          </a:p>
        </p:txBody>
      </p:sp>
      <p:pic>
        <p:nvPicPr>
          <p:cNvPr id="174" name="Google Shape;174;p24"/>
          <p:cNvPicPr preferRelativeResize="0"/>
          <p:nvPr/>
        </p:nvPicPr>
        <p:blipFill>
          <a:blip r:embed="rId3">
            <a:alphaModFix/>
          </a:blip>
          <a:stretch>
            <a:fillRect/>
          </a:stretch>
        </p:blipFill>
        <p:spPr>
          <a:xfrm>
            <a:off x="397575" y="1152476"/>
            <a:ext cx="4092899" cy="3777594"/>
          </a:xfrm>
          <a:prstGeom prst="rect">
            <a:avLst/>
          </a:prstGeom>
          <a:noFill/>
          <a:ln>
            <a:noFill/>
          </a:ln>
        </p:spPr>
      </p:pic>
      <p:sp>
        <p:nvSpPr>
          <p:cNvPr id="175" name="Google Shape;175;p24"/>
          <p:cNvSpPr/>
          <p:nvPr/>
        </p:nvSpPr>
        <p:spPr>
          <a:xfrm>
            <a:off x="614525" y="1368325"/>
            <a:ext cx="2236800" cy="18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791500" y="1799300"/>
            <a:ext cx="3657600" cy="18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984875" y="2443325"/>
            <a:ext cx="3021900" cy="2210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213025" y="999625"/>
            <a:ext cx="4359000" cy="4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00000"/>
                </a:solidFill>
              </a:rPr>
              <a:t>Add functionality</a:t>
            </a:r>
            <a:endParaRPr sz="2000" b="1">
              <a:solidFill>
                <a:srgbClr val="000000"/>
              </a:solidFill>
            </a:endParaRPr>
          </a:p>
        </p:txBody>
      </p:sp>
      <p:sp>
        <p:nvSpPr>
          <p:cNvPr id="184" name="Google Shape;184;p25"/>
          <p:cNvSpPr txBox="1">
            <a:spLocks noGrp="1"/>
          </p:cNvSpPr>
          <p:nvPr>
            <p:ph type="body" idx="1"/>
          </p:nvPr>
        </p:nvSpPr>
        <p:spPr>
          <a:xfrm>
            <a:off x="311700" y="1017725"/>
            <a:ext cx="8226000" cy="35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With the help of prepareStatement method we can insert values into the database. We are using ‘Insert into’ SQL query to do the same:</a:t>
            </a:r>
            <a:endParaRPr sz="1400">
              <a:highlight>
                <a:srgbClr val="FFFF00"/>
              </a:highlight>
            </a:endParaRPr>
          </a:p>
          <a:p>
            <a:pPr marL="0" lvl="0" indent="0" algn="l" rtl="0">
              <a:spcBef>
                <a:spcPts val="1200"/>
              </a:spcBef>
              <a:spcAft>
                <a:spcPts val="1200"/>
              </a:spcAft>
              <a:buNone/>
            </a:pPr>
            <a:endParaRPr sz="1400"/>
          </a:p>
        </p:txBody>
      </p:sp>
      <p:pic>
        <p:nvPicPr>
          <p:cNvPr id="185" name="Google Shape;185;p25"/>
          <p:cNvPicPr preferRelativeResize="0"/>
          <p:nvPr/>
        </p:nvPicPr>
        <p:blipFill>
          <a:blip r:embed="rId3">
            <a:alphaModFix/>
          </a:blip>
          <a:stretch>
            <a:fillRect/>
          </a:stretch>
        </p:blipFill>
        <p:spPr>
          <a:xfrm>
            <a:off x="433275" y="1863223"/>
            <a:ext cx="6006551" cy="2474350"/>
          </a:xfrm>
          <a:prstGeom prst="rect">
            <a:avLst/>
          </a:prstGeom>
          <a:noFill/>
          <a:ln>
            <a:noFill/>
          </a:ln>
        </p:spPr>
      </p:pic>
      <p:cxnSp>
        <p:nvCxnSpPr>
          <p:cNvPr id="186" name="Google Shape;186;p25"/>
          <p:cNvCxnSpPr/>
          <p:nvPr/>
        </p:nvCxnSpPr>
        <p:spPr>
          <a:xfrm rot="10800000" flipH="1">
            <a:off x="1015525" y="3125250"/>
            <a:ext cx="5439300" cy="40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25"/>
          <p:cNvCxnSpPr/>
          <p:nvPr/>
        </p:nvCxnSpPr>
        <p:spPr>
          <a:xfrm rot="10800000" flipH="1">
            <a:off x="1000525" y="4057425"/>
            <a:ext cx="5439300" cy="40500"/>
          </a:xfrm>
          <a:prstGeom prst="straightConnector1">
            <a:avLst/>
          </a:prstGeom>
          <a:noFill/>
          <a:ln w="9525" cap="flat" cmpd="sng">
            <a:solidFill>
              <a:schemeClr val="dk2"/>
            </a:solidFill>
            <a:prstDash val="solid"/>
            <a:round/>
            <a:headEnd type="none" w="med" len="med"/>
            <a:tailEnd type="none" w="med" len="med"/>
          </a:ln>
        </p:spPr>
      </p:cxnSp>
      <p:cxnSp>
        <p:nvCxnSpPr>
          <p:cNvPr id="188" name="Google Shape;188;p25"/>
          <p:cNvCxnSpPr/>
          <p:nvPr/>
        </p:nvCxnSpPr>
        <p:spPr>
          <a:xfrm>
            <a:off x="1000525" y="3158325"/>
            <a:ext cx="0" cy="939600"/>
          </a:xfrm>
          <a:prstGeom prst="straightConnector1">
            <a:avLst/>
          </a:prstGeom>
          <a:noFill/>
          <a:ln w="9525" cap="flat" cmpd="sng">
            <a:solidFill>
              <a:schemeClr val="dk2"/>
            </a:solidFill>
            <a:prstDash val="solid"/>
            <a:round/>
            <a:headEnd type="none" w="med" len="med"/>
            <a:tailEnd type="none" w="med" len="med"/>
          </a:ln>
        </p:spPr>
      </p:cxnSp>
      <p:cxnSp>
        <p:nvCxnSpPr>
          <p:cNvPr id="189" name="Google Shape;189;p25"/>
          <p:cNvCxnSpPr/>
          <p:nvPr/>
        </p:nvCxnSpPr>
        <p:spPr>
          <a:xfrm>
            <a:off x="6454825" y="3125250"/>
            <a:ext cx="0" cy="9396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25"/>
          <p:cNvCxnSpPr/>
          <p:nvPr/>
        </p:nvCxnSpPr>
        <p:spPr>
          <a:xfrm>
            <a:off x="587525" y="2114750"/>
            <a:ext cx="2088300" cy="150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25"/>
          <p:cNvCxnSpPr/>
          <p:nvPr/>
        </p:nvCxnSpPr>
        <p:spPr>
          <a:xfrm>
            <a:off x="587525" y="2279575"/>
            <a:ext cx="2088300" cy="150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25"/>
          <p:cNvCxnSpPr/>
          <p:nvPr/>
        </p:nvCxnSpPr>
        <p:spPr>
          <a:xfrm>
            <a:off x="587525" y="2089875"/>
            <a:ext cx="0" cy="1791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25"/>
          <p:cNvCxnSpPr/>
          <p:nvPr/>
        </p:nvCxnSpPr>
        <p:spPr>
          <a:xfrm>
            <a:off x="2670775" y="2114750"/>
            <a:ext cx="0" cy="174000"/>
          </a:xfrm>
          <a:prstGeom prst="straightConnector1">
            <a:avLst/>
          </a:prstGeom>
          <a:noFill/>
          <a:ln w="9525" cap="flat" cmpd="sng">
            <a:solidFill>
              <a:schemeClr val="dk2"/>
            </a:solidFill>
            <a:prstDash val="solid"/>
            <a:round/>
            <a:headEnd type="none" w="med" len="med"/>
            <a:tailEnd type="none" w="med" len="med"/>
          </a:ln>
        </p:spPr>
      </p:cxnSp>
      <p:sp>
        <p:nvSpPr>
          <p:cNvPr id="194" name="Google Shape;194;p25"/>
          <p:cNvSpPr/>
          <p:nvPr/>
        </p:nvSpPr>
        <p:spPr>
          <a:xfrm>
            <a:off x="376900" y="1753425"/>
            <a:ext cx="6759600" cy="2815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00000"/>
                </a:solidFill>
              </a:rPr>
              <a:t>Update functionality</a:t>
            </a:r>
            <a:endParaRPr sz="2000" b="1">
              <a:solidFill>
                <a:srgbClr val="000000"/>
              </a:solidFill>
            </a:endParaRPr>
          </a:p>
        </p:txBody>
      </p:sp>
      <p:sp>
        <p:nvSpPr>
          <p:cNvPr id="200" name="Google Shape;200;p26"/>
          <p:cNvSpPr txBox="1">
            <a:spLocks noGrp="1"/>
          </p:cNvSpPr>
          <p:nvPr>
            <p:ph type="body" idx="1"/>
          </p:nvPr>
        </p:nvSpPr>
        <p:spPr>
          <a:xfrm>
            <a:off x="311700" y="975025"/>
            <a:ext cx="8520600" cy="4031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a:t>With the help of prepareStatement method we can update the product by searching for the product with the help of product id. Here we are using ‘Update’ SQL query to do the same. </a:t>
            </a:r>
            <a:endParaRPr sz="1400"/>
          </a:p>
        </p:txBody>
      </p:sp>
      <p:pic>
        <p:nvPicPr>
          <p:cNvPr id="201" name="Google Shape;201;p26"/>
          <p:cNvPicPr preferRelativeResize="0"/>
          <p:nvPr/>
        </p:nvPicPr>
        <p:blipFill>
          <a:blip r:embed="rId3">
            <a:alphaModFix/>
          </a:blip>
          <a:stretch>
            <a:fillRect/>
          </a:stretch>
        </p:blipFill>
        <p:spPr>
          <a:xfrm>
            <a:off x="438725" y="1647825"/>
            <a:ext cx="6165277" cy="3249750"/>
          </a:xfrm>
          <a:prstGeom prst="rect">
            <a:avLst/>
          </a:prstGeom>
          <a:noFill/>
          <a:ln>
            <a:noFill/>
          </a:ln>
        </p:spPr>
      </p:pic>
      <p:cxnSp>
        <p:nvCxnSpPr>
          <p:cNvPr id="202" name="Google Shape;202;p26"/>
          <p:cNvCxnSpPr/>
          <p:nvPr/>
        </p:nvCxnSpPr>
        <p:spPr>
          <a:xfrm rot="10800000" flipH="1">
            <a:off x="843525" y="3444800"/>
            <a:ext cx="6828900" cy="32400"/>
          </a:xfrm>
          <a:prstGeom prst="straightConnector1">
            <a:avLst/>
          </a:prstGeom>
          <a:noFill/>
          <a:ln w="9525" cap="flat" cmpd="sng">
            <a:solidFill>
              <a:schemeClr val="dk2"/>
            </a:solidFill>
            <a:prstDash val="solid"/>
            <a:round/>
            <a:headEnd type="none" w="med" len="med"/>
            <a:tailEnd type="none" w="med" len="med"/>
          </a:ln>
        </p:spPr>
      </p:cxnSp>
      <p:cxnSp>
        <p:nvCxnSpPr>
          <p:cNvPr id="203" name="Google Shape;203;p26"/>
          <p:cNvCxnSpPr/>
          <p:nvPr/>
        </p:nvCxnSpPr>
        <p:spPr>
          <a:xfrm rot="10800000" flipH="1">
            <a:off x="831375" y="4380600"/>
            <a:ext cx="6828900" cy="3240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26"/>
          <p:cNvCxnSpPr/>
          <p:nvPr/>
        </p:nvCxnSpPr>
        <p:spPr>
          <a:xfrm>
            <a:off x="843525" y="3488088"/>
            <a:ext cx="0" cy="924900"/>
          </a:xfrm>
          <a:prstGeom prst="straightConnector1">
            <a:avLst/>
          </a:prstGeom>
          <a:noFill/>
          <a:ln w="9525" cap="flat" cmpd="sng">
            <a:solidFill>
              <a:schemeClr val="dk2"/>
            </a:solidFill>
            <a:prstDash val="solid"/>
            <a:round/>
            <a:headEnd type="none" w="med" len="med"/>
            <a:tailEnd type="none" w="med" len="med"/>
          </a:ln>
        </p:spPr>
      </p:cxnSp>
      <p:cxnSp>
        <p:nvCxnSpPr>
          <p:cNvPr id="205" name="Google Shape;205;p26"/>
          <p:cNvCxnSpPr/>
          <p:nvPr/>
        </p:nvCxnSpPr>
        <p:spPr>
          <a:xfrm>
            <a:off x="7660275" y="3444788"/>
            <a:ext cx="0" cy="9249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26"/>
          <p:cNvCxnSpPr/>
          <p:nvPr/>
        </p:nvCxnSpPr>
        <p:spPr>
          <a:xfrm>
            <a:off x="636600" y="2108425"/>
            <a:ext cx="0" cy="1272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26"/>
          <p:cNvCxnSpPr/>
          <p:nvPr/>
        </p:nvCxnSpPr>
        <p:spPr>
          <a:xfrm>
            <a:off x="2811000" y="2141150"/>
            <a:ext cx="0" cy="1272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26"/>
          <p:cNvCxnSpPr/>
          <p:nvPr/>
        </p:nvCxnSpPr>
        <p:spPr>
          <a:xfrm>
            <a:off x="631625" y="2115900"/>
            <a:ext cx="2174100" cy="126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6"/>
          <p:cNvCxnSpPr/>
          <p:nvPr/>
        </p:nvCxnSpPr>
        <p:spPr>
          <a:xfrm>
            <a:off x="636600" y="2246613"/>
            <a:ext cx="2174100" cy="12600"/>
          </a:xfrm>
          <a:prstGeom prst="straightConnector1">
            <a:avLst/>
          </a:prstGeom>
          <a:noFill/>
          <a:ln w="9525" cap="flat" cmpd="sng">
            <a:solidFill>
              <a:schemeClr val="dk2"/>
            </a:solidFill>
            <a:prstDash val="solid"/>
            <a:round/>
            <a:headEnd type="none" w="med" len="med"/>
            <a:tailEnd type="none" w="med" len="med"/>
          </a:ln>
        </p:spPr>
      </p:cxnSp>
      <p:sp>
        <p:nvSpPr>
          <p:cNvPr id="210" name="Google Shape;210;p26"/>
          <p:cNvSpPr txBox="1"/>
          <p:nvPr/>
        </p:nvSpPr>
        <p:spPr>
          <a:xfrm>
            <a:off x="7480700" y="1900900"/>
            <a:ext cx="116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FFFF00"/>
              </a:highlight>
            </a:endParaRPr>
          </a:p>
        </p:txBody>
      </p:sp>
      <p:sp>
        <p:nvSpPr>
          <p:cNvPr id="211" name="Google Shape;211;p26"/>
          <p:cNvSpPr/>
          <p:nvPr/>
        </p:nvSpPr>
        <p:spPr>
          <a:xfrm>
            <a:off x="311700" y="1647825"/>
            <a:ext cx="7988400" cy="33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00000"/>
                </a:solidFill>
              </a:rPr>
              <a:t>Delete functionality</a:t>
            </a:r>
            <a:endParaRPr sz="2000" b="1">
              <a:solidFill>
                <a:srgbClr val="000000"/>
              </a:solidFill>
            </a:endParaRPr>
          </a:p>
        </p:txBody>
      </p:sp>
      <p:sp>
        <p:nvSpPr>
          <p:cNvPr id="217" name="Google Shape;217;p27"/>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400"/>
              <a:t>With the help of preparedStatement method we can delete the product by searching for the product with the help of product ID. Here we are using ‘delete’ SQL query to do the same. </a:t>
            </a:r>
            <a:endParaRPr sz="1400"/>
          </a:p>
          <a:p>
            <a:pPr marL="0" lvl="0" indent="0" algn="l" rtl="0">
              <a:spcBef>
                <a:spcPts val="0"/>
              </a:spcBef>
              <a:spcAft>
                <a:spcPts val="1200"/>
              </a:spcAft>
              <a:buNone/>
            </a:pPr>
            <a:endParaRPr/>
          </a:p>
        </p:txBody>
      </p:sp>
      <p:pic>
        <p:nvPicPr>
          <p:cNvPr id="218" name="Google Shape;218;p27"/>
          <p:cNvPicPr preferRelativeResize="0"/>
          <p:nvPr/>
        </p:nvPicPr>
        <p:blipFill>
          <a:blip r:embed="rId3">
            <a:alphaModFix/>
          </a:blip>
          <a:stretch>
            <a:fillRect/>
          </a:stretch>
        </p:blipFill>
        <p:spPr>
          <a:xfrm>
            <a:off x="795000" y="1765726"/>
            <a:ext cx="7428425" cy="2990351"/>
          </a:xfrm>
          <a:prstGeom prst="rect">
            <a:avLst/>
          </a:prstGeom>
          <a:noFill/>
          <a:ln>
            <a:noFill/>
          </a:ln>
        </p:spPr>
      </p:pic>
      <p:cxnSp>
        <p:nvCxnSpPr>
          <p:cNvPr id="219" name="Google Shape;219;p27"/>
          <p:cNvCxnSpPr/>
          <p:nvPr/>
        </p:nvCxnSpPr>
        <p:spPr>
          <a:xfrm>
            <a:off x="1156000" y="2509225"/>
            <a:ext cx="5100" cy="1593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27"/>
          <p:cNvCxnSpPr/>
          <p:nvPr/>
        </p:nvCxnSpPr>
        <p:spPr>
          <a:xfrm>
            <a:off x="4701700" y="2509225"/>
            <a:ext cx="5100" cy="159300"/>
          </a:xfrm>
          <a:prstGeom prst="straightConnector1">
            <a:avLst/>
          </a:prstGeom>
          <a:noFill/>
          <a:ln w="9525" cap="flat" cmpd="sng">
            <a:solidFill>
              <a:schemeClr val="dk2"/>
            </a:solidFill>
            <a:prstDash val="solid"/>
            <a:round/>
            <a:headEnd type="none" w="med" len="med"/>
            <a:tailEnd type="none" w="med" len="med"/>
          </a:ln>
        </p:spPr>
      </p:cxnSp>
      <p:cxnSp>
        <p:nvCxnSpPr>
          <p:cNvPr id="221" name="Google Shape;221;p27"/>
          <p:cNvCxnSpPr/>
          <p:nvPr/>
        </p:nvCxnSpPr>
        <p:spPr>
          <a:xfrm rot="10800000" flipH="1">
            <a:off x="1160975" y="2496200"/>
            <a:ext cx="3540300" cy="75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27"/>
          <p:cNvCxnSpPr/>
          <p:nvPr/>
        </p:nvCxnSpPr>
        <p:spPr>
          <a:xfrm rot="10800000" flipH="1">
            <a:off x="1160975" y="2668525"/>
            <a:ext cx="3540300" cy="7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27"/>
          <p:cNvCxnSpPr/>
          <p:nvPr/>
        </p:nvCxnSpPr>
        <p:spPr>
          <a:xfrm>
            <a:off x="1487125" y="3372575"/>
            <a:ext cx="5975100" cy="75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27"/>
          <p:cNvCxnSpPr/>
          <p:nvPr/>
        </p:nvCxnSpPr>
        <p:spPr>
          <a:xfrm>
            <a:off x="1507575" y="3831200"/>
            <a:ext cx="5975100" cy="7500"/>
          </a:xfrm>
          <a:prstGeom prst="straightConnector1">
            <a:avLst/>
          </a:prstGeom>
          <a:noFill/>
          <a:ln w="9525" cap="flat" cmpd="sng">
            <a:solidFill>
              <a:schemeClr val="dk2"/>
            </a:solidFill>
            <a:prstDash val="solid"/>
            <a:round/>
            <a:headEnd type="none" w="med" len="med"/>
            <a:tailEnd type="none" w="med" len="med"/>
          </a:ln>
        </p:spPr>
      </p:cxnSp>
      <p:cxnSp>
        <p:nvCxnSpPr>
          <p:cNvPr id="225" name="Google Shape;225;p27"/>
          <p:cNvCxnSpPr/>
          <p:nvPr/>
        </p:nvCxnSpPr>
        <p:spPr>
          <a:xfrm>
            <a:off x="1494575" y="3340200"/>
            <a:ext cx="0" cy="485400"/>
          </a:xfrm>
          <a:prstGeom prst="straightConnector1">
            <a:avLst/>
          </a:prstGeom>
          <a:noFill/>
          <a:ln w="9525" cap="flat" cmpd="sng">
            <a:solidFill>
              <a:schemeClr val="dk2"/>
            </a:solidFill>
            <a:prstDash val="solid"/>
            <a:round/>
            <a:headEnd type="none" w="med" len="med"/>
            <a:tailEnd type="none" w="med" len="med"/>
          </a:ln>
        </p:spPr>
      </p:cxnSp>
      <p:cxnSp>
        <p:nvCxnSpPr>
          <p:cNvPr id="226" name="Google Shape;226;p27"/>
          <p:cNvCxnSpPr/>
          <p:nvPr/>
        </p:nvCxnSpPr>
        <p:spPr>
          <a:xfrm>
            <a:off x="7472625" y="3353300"/>
            <a:ext cx="0" cy="485400"/>
          </a:xfrm>
          <a:prstGeom prst="straightConnector1">
            <a:avLst/>
          </a:prstGeom>
          <a:noFill/>
          <a:ln w="9525" cap="flat" cmpd="sng">
            <a:solidFill>
              <a:schemeClr val="dk2"/>
            </a:solidFill>
            <a:prstDash val="solid"/>
            <a:round/>
            <a:headEnd type="none" w="med" len="med"/>
            <a:tailEnd type="none" w="med" len="med"/>
          </a:ln>
        </p:spPr>
      </p:cxnSp>
      <p:sp>
        <p:nvSpPr>
          <p:cNvPr id="227" name="Google Shape;227;p27"/>
          <p:cNvSpPr/>
          <p:nvPr/>
        </p:nvSpPr>
        <p:spPr>
          <a:xfrm>
            <a:off x="680075" y="1663300"/>
            <a:ext cx="7543200" cy="30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311700" y="237950"/>
            <a:ext cx="8520600" cy="5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2400" b="1"/>
              <a:t>Comparing application functionalities with database updates</a:t>
            </a:r>
            <a:endParaRPr sz="2400" b="1"/>
          </a:p>
        </p:txBody>
      </p:sp>
      <p:sp>
        <p:nvSpPr>
          <p:cNvPr id="233" name="Google Shape;233;p28"/>
          <p:cNvSpPr txBox="1">
            <a:spLocks noGrp="1"/>
          </p:cNvSpPr>
          <p:nvPr>
            <p:ph type="body" idx="1"/>
          </p:nvPr>
        </p:nvSpPr>
        <p:spPr>
          <a:xfrm>
            <a:off x="311700" y="860300"/>
            <a:ext cx="8520600" cy="37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Functionality 1: Show all the products in the application: </a:t>
            </a:r>
            <a:endParaRPr b="1"/>
          </a:p>
        </p:txBody>
      </p:sp>
      <p:pic>
        <p:nvPicPr>
          <p:cNvPr id="234" name="Google Shape;234;p28"/>
          <p:cNvPicPr preferRelativeResize="0"/>
          <p:nvPr/>
        </p:nvPicPr>
        <p:blipFill>
          <a:blip r:embed="rId3">
            <a:alphaModFix/>
          </a:blip>
          <a:stretch>
            <a:fillRect/>
          </a:stretch>
        </p:blipFill>
        <p:spPr>
          <a:xfrm>
            <a:off x="483388" y="1354923"/>
            <a:ext cx="7259476" cy="3141249"/>
          </a:xfrm>
          <a:prstGeom prst="rect">
            <a:avLst/>
          </a:prstGeom>
          <a:noFill/>
          <a:ln>
            <a:noFill/>
          </a:ln>
        </p:spPr>
      </p:pic>
      <p:sp>
        <p:nvSpPr>
          <p:cNvPr id="235" name="Google Shape;235;p28"/>
          <p:cNvSpPr/>
          <p:nvPr/>
        </p:nvSpPr>
        <p:spPr>
          <a:xfrm>
            <a:off x="483425" y="1395875"/>
            <a:ext cx="7259400" cy="314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body" idx="1"/>
          </p:nvPr>
        </p:nvSpPr>
        <p:spPr>
          <a:xfrm>
            <a:off x="311350" y="352325"/>
            <a:ext cx="8520900" cy="4216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b="1"/>
              <a:t>Functionality 1: Show all the products in the database: </a:t>
            </a:r>
            <a:endParaRPr b="1"/>
          </a:p>
        </p:txBody>
      </p:sp>
      <p:pic>
        <p:nvPicPr>
          <p:cNvPr id="241" name="Google Shape;241;p29"/>
          <p:cNvPicPr preferRelativeResize="0"/>
          <p:nvPr/>
        </p:nvPicPr>
        <p:blipFill>
          <a:blip r:embed="rId3">
            <a:alphaModFix/>
          </a:blip>
          <a:stretch>
            <a:fillRect/>
          </a:stretch>
        </p:blipFill>
        <p:spPr>
          <a:xfrm>
            <a:off x="827563" y="1078488"/>
            <a:ext cx="6898978" cy="3576125"/>
          </a:xfrm>
          <a:prstGeom prst="rect">
            <a:avLst/>
          </a:prstGeom>
          <a:noFill/>
          <a:ln>
            <a:noFill/>
          </a:ln>
        </p:spPr>
      </p:pic>
      <p:sp>
        <p:nvSpPr>
          <p:cNvPr id="242" name="Google Shape;242;p29"/>
          <p:cNvSpPr/>
          <p:nvPr/>
        </p:nvSpPr>
        <p:spPr>
          <a:xfrm>
            <a:off x="827488" y="1078550"/>
            <a:ext cx="6899100" cy="357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body" idx="1"/>
          </p:nvPr>
        </p:nvSpPr>
        <p:spPr>
          <a:xfrm>
            <a:off x="303150" y="204850"/>
            <a:ext cx="8529300" cy="4364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b="1"/>
              <a:t>Functionality 2: Add a new product in the application and check result in ORACLE database </a:t>
            </a:r>
            <a:endParaRPr b="1"/>
          </a:p>
        </p:txBody>
      </p:sp>
      <p:pic>
        <p:nvPicPr>
          <p:cNvPr id="248" name="Google Shape;248;p30"/>
          <p:cNvPicPr preferRelativeResize="0"/>
          <p:nvPr/>
        </p:nvPicPr>
        <p:blipFill>
          <a:blip r:embed="rId3">
            <a:alphaModFix/>
          </a:blip>
          <a:stretch>
            <a:fillRect/>
          </a:stretch>
        </p:blipFill>
        <p:spPr>
          <a:xfrm>
            <a:off x="847325" y="835750"/>
            <a:ext cx="2090193" cy="4085398"/>
          </a:xfrm>
          <a:prstGeom prst="rect">
            <a:avLst/>
          </a:prstGeom>
          <a:noFill/>
          <a:ln>
            <a:noFill/>
          </a:ln>
        </p:spPr>
      </p:pic>
      <p:pic>
        <p:nvPicPr>
          <p:cNvPr id="249" name="Google Shape;249;p30"/>
          <p:cNvPicPr preferRelativeResize="0"/>
          <p:nvPr/>
        </p:nvPicPr>
        <p:blipFill>
          <a:blip r:embed="rId4">
            <a:alphaModFix/>
          </a:blip>
          <a:stretch>
            <a:fillRect/>
          </a:stretch>
        </p:blipFill>
        <p:spPr>
          <a:xfrm>
            <a:off x="3154525" y="1494226"/>
            <a:ext cx="5633674" cy="2930300"/>
          </a:xfrm>
          <a:prstGeom prst="rect">
            <a:avLst/>
          </a:prstGeom>
          <a:noFill/>
          <a:ln>
            <a:noFill/>
          </a:ln>
        </p:spPr>
      </p:pic>
      <p:sp>
        <p:nvSpPr>
          <p:cNvPr id="250" name="Google Shape;250;p30"/>
          <p:cNvSpPr/>
          <p:nvPr/>
        </p:nvSpPr>
        <p:spPr>
          <a:xfrm>
            <a:off x="847325" y="835750"/>
            <a:ext cx="2090100" cy="408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3154525" y="1494225"/>
            <a:ext cx="5633700" cy="293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311700" y="204850"/>
            <a:ext cx="8520600" cy="4364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 b="1"/>
              <a:t>Functionality 3: Update a product in the application and check result in ORACLE database</a:t>
            </a:r>
            <a:endParaRPr b="1"/>
          </a:p>
        </p:txBody>
      </p:sp>
      <p:pic>
        <p:nvPicPr>
          <p:cNvPr id="257" name="Google Shape;257;p31"/>
          <p:cNvPicPr preferRelativeResize="0"/>
          <p:nvPr/>
        </p:nvPicPr>
        <p:blipFill>
          <a:blip r:embed="rId3">
            <a:alphaModFix/>
          </a:blip>
          <a:stretch>
            <a:fillRect/>
          </a:stretch>
        </p:blipFill>
        <p:spPr>
          <a:xfrm>
            <a:off x="674750" y="816100"/>
            <a:ext cx="1454524" cy="4140999"/>
          </a:xfrm>
          <a:prstGeom prst="rect">
            <a:avLst/>
          </a:prstGeom>
          <a:noFill/>
          <a:ln>
            <a:noFill/>
          </a:ln>
        </p:spPr>
      </p:pic>
      <p:pic>
        <p:nvPicPr>
          <p:cNvPr id="258" name="Google Shape;258;p31"/>
          <p:cNvPicPr preferRelativeResize="0"/>
          <p:nvPr/>
        </p:nvPicPr>
        <p:blipFill>
          <a:blip r:embed="rId4">
            <a:alphaModFix/>
          </a:blip>
          <a:stretch>
            <a:fillRect/>
          </a:stretch>
        </p:blipFill>
        <p:spPr>
          <a:xfrm>
            <a:off x="2310600" y="1283375"/>
            <a:ext cx="6368024" cy="3206449"/>
          </a:xfrm>
          <a:prstGeom prst="rect">
            <a:avLst/>
          </a:prstGeom>
          <a:noFill/>
          <a:ln>
            <a:noFill/>
          </a:ln>
        </p:spPr>
      </p:pic>
      <p:sp>
        <p:nvSpPr>
          <p:cNvPr id="259" name="Google Shape;259;p31"/>
          <p:cNvSpPr/>
          <p:nvPr/>
        </p:nvSpPr>
        <p:spPr>
          <a:xfrm>
            <a:off x="674750" y="762000"/>
            <a:ext cx="1454400" cy="419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310600" y="1283375"/>
            <a:ext cx="6368100" cy="320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body" idx="1"/>
          </p:nvPr>
        </p:nvSpPr>
        <p:spPr>
          <a:xfrm>
            <a:off x="311700" y="360525"/>
            <a:ext cx="8520600" cy="420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Functionality 4: Delete a product with ID ‘210402071631431’ in the application: </a:t>
            </a:r>
            <a:endParaRPr b="1"/>
          </a:p>
          <a:p>
            <a:pPr marL="0" lvl="0" indent="0" algn="l" rtl="0">
              <a:spcBef>
                <a:spcPts val="1200"/>
              </a:spcBef>
              <a:spcAft>
                <a:spcPts val="1200"/>
              </a:spcAft>
              <a:buClr>
                <a:schemeClr val="dk1"/>
              </a:buClr>
              <a:buSzPts val="1100"/>
              <a:buFont typeface="Arial"/>
              <a:buNone/>
            </a:pPr>
            <a:r>
              <a:rPr lang="en" b="1"/>
              <a:t> </a:t>
            </a:r>
            <a:endParaRPr b="1"/>
          </a:p>
        </p:txBody>
      </p:sp>
      <p:pic>
        <p:nvPicPr>
          <p:cNvPr id="266" name="Google Shape;266;p32"/>
          <p:cNvPicPr preferRelativeResize="0"/>
          <p:nvPr/>
        </p:nvPicPr>
        <p:blipFill>
          <a:blip r:embed="rId3">
            <a:alphaModFix/>
          </a:blip>
          <a:stretch>
            <a:fillRect/>
          </a:stretch>
        </p:blipFill>
        <p:spPr>
          <a:xfrm>
            <a:off x="1564975" y="915725"/>
            <a:ext cx="6014048" cy="2480125"/>
          </a:xfrm>
          <a:prstGeom prst="rect">
            <a:avLst/>
          </a:prstGeom>
          <a:noFill/>
          <a:ln>
            <a:noFill/>
          </a:ln>
        </p:spPr>
      </p:pic>
      <p:pic>
        <p:nvPicPr>
          <p:cNvPr id="267" name="Google Shape;267;p32"/>
          <p:cNvPicPr preferRelativeResize="0"/>
          <p:nvPr/>
        </p:nvPicPr>
        <p:blipFill rotWithShape="1">
          <a:blip r:embed="rId4">
            <a:alphaModFix/>
          </a:blip>
          <a:srcRect t="12701" b="9038"/>
          <a:stretch/>
        </p:blipFill>
        <p:spPr>
          <a:xfrm>
            <a:off x="634325" y="3629725"/>
            <a:ext cx="7875352" cy="1392925"/>
          </a:xfrm>
          <a:prstGeom prst="rect">
            <a:avLst/>
          </a:prstGeom>
          <a:noFill/>
          <a:ln>
            <a:noFill/>
          </a:ln>
        </p:spPr>
      </p:pic>
      <p:sp>
        <p:nvSpPr>
          <p:cNvPr id="268" name="Google Shape;268;p32"/>
          <p:cNvSpPr/>
          <p:nvPr/>
        </p:nvSpPr>
        <p:spPr>
          <a:xfrm>
            <a:off x="1564975" y="915725"/>
            <a:ext cx="6014100" cy="244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325" y="3629725"/>
            <a:ext cx="7875300" cy="139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0907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Methods of creating a new database schema</a:t>
            </a:r>
            <a:endParaRPr b="1"/>
          </a:p>
        </p:txBody>
      </p:sp>
      <p:sp>
        <p:nvSpPr>
          <p:cNvPr id="100" name="Google Shape;100;p15"/>
          <p:cNvSpPr txBox="1">
            <a:spLocks noGrp="1"/>
          </p:cNvSpPr>
          <p:nvPr>
            <p:ph type="body" idx="1"/>
          </p:nvPr>
        </p:nvSpPr>
        <p:spPr>
          <a:xfrm>
            <a:off x="369000" y="736525"/>
            <a:ext cx="84060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AutoNum type="arabicPeriod"/>
            </a:pPr>
            <a:r>
              <a:rPr lang="en" sz="1400"/>
              <a:t>Using Service Console</a:t>
            </a:r>
            <a:endParaRPr sz="1400"/>
          </a:p>
          <a:p>
            <a:pPr marL="457200" lvl="0" indent="-317500" algn="l" rtl="0">
              <a:spcBef>
                <a:spcPts val="0"/>
              </a:spcBef>
              <a:spcAft>
                <a:spcPts val="0"/>
              </a:spcAft>
              <a:buSzPts val="1400"/>
              <a:buAutoNum type="arabicPeriod"/>
            </a:pPr>
            <a:r>
              <a:rPr lang="en" sz="1400"/>
              <a:t>Using Oracle SQL Developer</a:t>
            </a:r>
            <a:endParaRPr sz="1400"/>
          </a:p>
          <a:p>
            <a:pPr marL="1371600" lvl="1" indent="-317500" algn="l" rtl="0">
              <a:spcBef>
                <a:spcPts val="0"/>
              </a:spcBef>
              <a:spcAft>
                <a:spcPts val="0"/>
              </a:spcAft>
              <a:buSzPts val="1400"/>
              <a:buChar char="○"/>
            </a:pPr>
            <a:r>
              <a:rPr lang="en"/>
              <a:t>We used Oracle SQL Developer to create our schema</a:t>
            </a:r>
            <a:endParaRPr/>
          </a:p>
          <a:p>
            <a:pPr marL="457200" lvl="0" indent="-317500" algn="l" rtl="0">
              <a:spcBef>
                <a:spcPts val="0"/>
              </a:spcBef>
              <a:spcAft>
                <a:spcPts val="0"/>
              </a:spcAft>
              <a:buSzPts val="1400"/>
              <a:buAutoNum type="arabicPeriod"/>
            </a:pPr>
            <a:r>
              <a:rPr lang="en" sz="1400"/>
              <a:t>Using Oracle SQLcl</a:t>
            </a:r>
            <a:endParaRPr sz="1400"/>
          </a:p>
          <a:p>
            <a:pPr marL="457200" lvl="0" indent="-317500" algn="l" rtl="0">
              <a:spcBef>
                <a:spcPts val="0"/>
              </a:spcBef>
              <a:spcAft>
                <a:spcPts val="0"/>
              </a:spcAft>
              <a:buSzPts val="1400"/>
              <a:buAutoNum type="arabicPeriod"/>
            </a:pPr>
            <a:r>
              <a:rPr lang="en" sz="1400"/>
              <a:t>Using Oracle SQL*Plus</a:t>
            </a:r>
            <a:endParaRPr sz="1400"/>
          </a:p>
          <a:p>
            <a:pPr marL="0" lvl="0" indent="0" algn="l" rtl="0">
              <a:spcBef>
                <a:spcPts val="1200"/>
              </a:spcBef>
              <a:spcAft>
                <a:spcPts val="0"/>
              </a:spcAft>
              <a:buNone/>
            </a:pPr>
            <a:r>
              <a:rPr lang="en"/>
              <a:t>Steps to create a database schema using Oracle SQL developer: </a:t>
            </a:r>
            <a:endParaRPr/>
          </a:p>
          <a:p>
            <a:pPr marL="0" lvl="0" indent="0" algn="l" rtl="0">
              <a:spcBef>
                <a:spcPts val="1200"/>
              </a:spcBef>
              <a:spcAft>
                <a:spcPts val="1200"/>
              </a:spcAft>
              <a:buNone/>
            </a:pPr>
            <a:endParaRPr/>
          </a:p>
        </p:txBody>
      </p:sp>
      <p:sp>
        <p:nvSpPr>
          <p:cNvPr id="101" name="Google Shape;101;p15"/>
          <p:cNvSpPr txBox="1"/>
          <p:nvPr/>
        </p:nvSpPr>
        <p:spPr>
          <a:xfrm>
            <a:off x="488250" y="2493200"/>
            <a:ext cx="5730600" cy="2354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2"/>
              </a:buClr>
              <a:buSzPts val="1100"/>
              <a:buChar char="❖"/>
            </a:pPr>
            <a:r>
              <a:rPr lang="en" sz="1200">
                <a:solidFill>
                  <a:schemeClr val="dk2"/>
                </a:solidFill>
              </a:rPr>
              <a:t>Download and install Oracle SQL Developer:</a:t>
            </a:r>
            <a:br>
              <a:rPr lang="en" sz="1100">
                <a:solidFill>
                  <a:schemeClr val="dk2"/>
                </a:solidFill>
              </a:rPr>
            </a:br>
            <a:r>
              <a:rPr lang="en" sz="1100" u="sng">
                <a:solidFill>
                  <a:schemeClr val="accent5"/>
                </a:solidFill>
                <a:hlinkClick r:id="rId3">
                  <a:extLst>
                    <a:ext uri="{A12FA001-AC4F-418D-AE19-62706E023703}">
                      <ahyp:hlinkClr xmlns:ahyp="http://schemas.microsoft.com/office/drawing/2018/hyperlinkcolor" val="tx"/>
                    </a:ext>
                  </a:extLst>
                </a:hlinkClick>
              </a:rPr>
              <a:t>https://docs.oracle.com/en/cloud/paas/exadata-express-cloud/csdbp/connect-sql-developer.html#GUID-00D45398-2BF3-48D5-B0E9-11979D5EAFFC</a:t>
            </a:r>
            <a:br>
              <a:rPr lang="en" sz="1100">
                <a:solidFill>
                  <a:schemeClr val="dk2"/>
                </a:solidFill>
              </a:rPr>
            </a:br>
            <a:endParaRPr sz="1100">
              <a:solidFill>
                <a:schemeClr val="dk2"/>
              </a:solidFill>
            </a:endParaRPr>
          </a:p>
          <a:p>
            <a:pPr marL="457200" lvl="0" indent="-298450" algn="l" rtl="0">
              <a:lnSpc>
                <a:spcPct val="115000"/>
              </a:lnSpc>
              <a:spcBef>
                <a:spcPts val="0"/>
              </a:spcBef>
              <a:spcAft>
                <a:spcPts val="0"/>
              </a:spcAft>
              <a:buClr>
                <a:schemeClr val="dk2"/>
              </a:buClr>
              <a:buSzPts val="1100"/>
              <a:buChar char="❖"/>
            </a:pPr>
            <a:r>
              <a:rPr lang="en" sz="1200">
                <a:solidFill>
                  <a:schemeClr val="dk2"/>
                </a:solidFill>
              </a:rPr>
              <a:t>Configure Oracle SQL Developer:</a:t>
            </a:r>
            <a:br>
              <a:rPr lang="en" sz="1100">
                <a:solidFill>
                  <a:schemeClr val="dk2"/>
                </a:solidFill>
              </a:rPr>
            </a:br>
            <a:r>
              <a:rPr lang="en" sz="1100" u="sng">
                <a:solidFill>
                  <a:schemeClr val="accent5"/>
                </a:solidFill>
                <a:hlinkClick r:id="rId3">
                  <a:extLst>
                    <a:ext uri="{A12FA001-AC4F-418D-AE19-62706E023703}">
                      <ahyp:hlinkClr xmlns:ahyp="http://schemas.microsoft.com/office/drawing/2018/hyperlinkcolor" val="tx"/>
                    </a:ext>
                  </a:extLst>
                </a:hlinkClick>
              </a:rPr>
              <a:t>https://docs.oracle.com/en/cloud/paas/exadata-express-cloud/csdbp/connect-sql-developer.html#GUID-00D45398-2BF3-48D5-B0E9-11979D5EAFFC</a:t>
            </a:r>
            <a:br>
              <a:rPr lang="en" sz="1100">
                <a:solidFill>
                  <a:schemeClr val="dk2"/>
                </a:solidFill>
              </a:rPr>
            </a:br>
            <a:endParaRPr sz="1100">
              <a:solidFill>
                <a:schemeClr val="dk2"/>
              </a:solidFill>
            </a:endParaRPr>
          </a:p>
          <a:p>
            <a:pPr marL="457200" lvl="0" indent="-298450" algn="l" rtl="0">
              <a:lnSpc>
                <a:spcPct val="115000"/>
              </a:lnSpc>
              <a:spcBef>
                <a:spcPts val="0"/>
              </a:spcBef>
              <a:spcAft>
                <a:spcPts val="0"/>
              </a:spcAft>
              <a:buClr>
                <a:schemeClr val="dk2"/>
              </a:buClr>
              <a:buSzPts val="1100"/>
              <a:buChar char="❖"/>
            </a:pPr>
            <a:r>
              <a:rPr lang="en" sz="1200">
                <a:solidFill>
                  <a:schemeClr val="dk2"/>
                </a:solidFill>
              </a:rPr>
              <a:t>Connect with Oracle SQL Developer:</a:t>
            </a:r>
            <a:br>
              <a:rPr lang="en" sz="1100">
                <a:solidFill>
                  <a:schemeClr val="dk2"/>
                </a:solidFill>
              </a:rPr>
            </a:br>
            <a:r>
              <a:rPr lang="en" sz="1100" u="sng">
                <a:solidFill>
                  <a:schemeClr val="accent5"/>
                </a:solidFill>
                <a:hlinkClick r:id="rId4">
                  <a:extLst>
                    <a:ext uri="{A12FA001-AC4F-418D-AE19-62706E023703}">
                      <ahyp:hlinkClr xmlns:ahyp="http://schemas.microsoft.com/office/drawing/2018/hyperlinkcolor" val="tx"/>
                    </a:ext>
                  </a:extLst>
                </a:hlinkClick>
              </a:rPr>
              <a:t>https://docs.oracle.com/en/cloud/paas/exadata-express-cloud/csdbp/connect-sql-developer.html#GUID-238A40BD-10E9-4478-AAA3-43FC98519D3F</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2999200" y="199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00"/>
              <a:t>Thank you!</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1990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Tutorial- Accessing the database</a:t>
            </a:r>
            <a:endParaRPr b="1"/>
          </a:p>
        </p:txBody>
      </p:sp>
      <p:sp>
        <p:nvSpPr>
          <p:cNvPr id="107" name="Google Shape;107;p16"/>
          <p:cNvSpPr txBox="1">
            <a:spLocks noGrp="1"/>
          </p:cNvSpPr>
          <p:nvPr>
            <p:ph type="body" idx="1"/>
          </p:nvPr>
        </p:nvSpPr>
        <p:spPr>
          <a:xfrm>
            <a:off x="311700" y="856800"/>
            <a:ext cx="8520600" cy="342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1: Launch the database: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8" name="Google Shape;108;p16"/>
          <p:cNvPicPr preferRelativeResize="0"/>
          <p:nvPr/>
        </p:nvPicPr>
        <p:blipFill>
          <a:blip r:embed="rId3">
            <a:alphaModFix/>
          </a:blip>
          <a:stretch>
            <a:fillRect/>
          </a:stretch>
        </p:blipFill>
        <p:spPr>
          <a:xfrm>
            <a:off x="968550" y="1747650"/>
            <a:ext cx="4848873" cy="2997200"/>
          </a:xfrm>
          <a:prstGeom prst="rect">
            <a:avLst/>
          </a:prstGeom>
          <a:noFill/>
          <a:ln>
            <a:noFill/>
          </a:ln>
        </p:spPr>
      </p:pic>
      <p:sp>
        <p:nvSpPr>
          <p:cNvPr id="109" name="Google Shape;109;p16"/>
          <p:cNvSpPr/>
          <p:nvPr/>
        </p:nvSpPr>
        <p:spPr>
          <a:xfrm>
            <a:off x="868525" y="1429000"/>
            <a:ext cx="5702700" cy="3219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body" idx="1"/>
          </p:nvPr>
        </p:nvSpPr>
        <p:spPr>
          <a:xfrm>
            <a:off x="299250" y="333225"/>
            <a:ext cx="8545500" cy="3954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2: Select the database schema you want to work on. Here we select XE.</a:t>
            </a:r>
            <a:br>
              <a:rPr lang="en"/>
            </a:br>
            <a:r>
              <a:rPr lang="en"/>
              <a:t>(In case you have to create a new schema, refer to the initial slides)  </a:t>
            </a:r>
            <a:endParaRPr/>
          </a:p>
        </p:txBody>
      </p:sp>
      <p:pic>
        <p:nvPicPr>
          <p:cNvPr id="115" name="Google Shape;115;p17"/>
          <p:cNvPicPr preferRelativeResize="0"/>
          <p:nvPr/>
        </p:nvPicPr>
        <p:blipFill>
          <a:blip r:embed="rId3">
            <a:alphaModFix/>
          </a:blip>
          <a:stretch>
            <a:fillRect/>
          </a:stretch>
        </p:blipFill>
        <p:spPr>
          <a:xfrm>
            <a:off x="1438150" y="1464650"/>
            <a:ext cx="4461201" cy="3274201"/>
          </a:xfrm>
          <a:prstGeom prst="rect">
            <a:avLst/>
          </a:prstGeom>
          <a:noFill/>
          <a:ln>
            <a:noFill/>
          </a:ln>
        </p:spPr>
      </p:pic>
      <p:sp>
        <p:nvSpPr>
          <p:cNvPr id="116" name="Google Shape;116;p17"/>
          <p:cNvSpPr/>
          <p:nvPr/>
        </p:nvSpPr>
        <p:spPr>
          <a:xfrm>
            <a:off x="1438100" y="1243650"/>
            <a:ext cx="4461300" cy="354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00">
                <a:solidFill>
                  <a:srgbClr val="000000"/>
                </a:solidFill>
              </a:rPr>
              <a:t>Step 3: Create a new Connection</a:t>
            </a:r>
            <a:endParaRPr sz="1800">
              <a:solidFill>
                <a:srgbClr val="000000"/>
              </a:solidFill>
            </a:endParaRPr>
          </a:p>
        </p:txBody>
      </p:sp>
      <p:sp>
        <p:nvSpPr>
          <p:cNvPr id="122" name="Google Shape;122;p18"/>
          <p:cNvSpPr txBox="1">
            <a:spLocks noGrp="1"/>
          </p:cNvSpPr>
          <p:nvPr>
            <p:ph type="body" idx="1"/>
          </p:nvPr>
        </p:nvSpPr>
        <p:spPr>
          <a:xfrm>
            <a:off x="6268200" y="1016400"/>
            <a:ext cx="27330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While creating a new connection, the following was established: </a:t>
            </a:r>
            <a:endParaRPr sz="1300"/>
          </a:p>
          <a:p>
            <a:pPr marL="457200" lvl="0" indent="-311150" algn="l" rtl="0">
              <a:spcBef>
                <a:spcPts val="1200"/>
              </a:spcBef>
              <a:spcAft>
                <a:spcPts val="0"/>
              </a:spcAft>
              <a:buSzPts val="1300"/>
              <a:buChar char="●"/>
            </a:pPr>
            <a:r>
              <a:rPr lang="en" sz="1300"/>
              <a:t>Connection name is set as ‘myconnection’</a:t>
            </a:r>
            <a:endParaRPr sz="1300"/>
          </a:p>
          <a:p>
            <a:pPr marL="457200" lvl="0" indent="-311150" algn="l" rtl="0">
              <a:spcBef>
                <a:spcPts val="0"/>
              </a:spcBef>
              <a:spcAft>
                <a:spcPts val="0"/>
              </a:spcAft>
              <a:buSzPts val="1300"/>
              <a:buChar char="●"/>
            </a:pPr>
            <a:r>
              <a:rPr lang="en" sz="1300"/>
              <a:t>Database type used is ‘Oracle’</a:t>
            </a:r>
            <a:endParaRPr sz="1300"/>
          </a:p>
          <a:p>
            <a:pPr marL="457200" lvl="0" indent="-311150" algn="l" rtl="0">
              <a:spcBef>
                <a:spcPts val="0"/>
              </a:spcBef>
              <a:spcAft>
                <a:spcPts val="0"/>
              </a:spcAft>
              <a:buSzPts val="1300"/>
              <a:buChar char="●"/>
            </a:pPr>
            <a:r>
              <a:rPr lang="en" sz="1300"/>
              <a:t>We have set Username as ‘System’</a:t>
            </a:r>
            <a:endParaRPr sz="1300"/>
          </a:p>
          <a:p>
            <a:pPr marL="457200" lvl="0" indent="-311150" algn="l" rtl="0">
              <a:spcBef>
                <a:spcPts val="0"/>
              </a:spcBef>
              <a:spcAft>
                <a:spcPts val="0"/>
              </a:spcAft>
              <a:buSzPts val="1300"/>
              <a:buChar char="●"/>
            </a:pPr>
            <a:r>
              <a:rPr lang="en" sz="1300"/>
              <a:t>Respective Hostname and Port numbers are generated</a:t>
            </a:r>
            <a:endParaRPr sz="1300"/>
          </a:p>
          <a:p>
            <a:pPr marL="457200" lvl="0" indent="-311150" algn="l" rtl="0">
              <a:spcBef>
                <a:spcPts val="0"/>
              </a:spcBef>
              <a:spcAft>
                <a:spcPts val="0"/>
              </a:spcAft>
              <a:buSzPts val="1300"/>
              <a:buChar char="●"/>
            </a:pPr>
            <a:r>
              <a:rPr lang="en" sz="1300"/>
              <a:t>The SID is named as ‘xe’</a:t>
            </a:r>
            <a:endParaRPr sz="1300"/>
          </a:p>
        </p:txBody>
      </p:sp>
      <p:pic>
        <p:nvPicPr>
          <p:cNvPr id="123" name="Google Shape;123;p18"/>
          <p:cNvPicPr preferRelativeResize="0"/>
          <p:nvPr/>
        </p:nvPicPr>
        <p:blipFill>
          <a:blip r:embed="rId3">
            <a:alphaModFix/>
          </a:blip>
          <a:stretch>
            <a:fillRect/>
          </a:stretch>
        </p:blipFill>
        <p:spPr>
          <a:xfrm>
            <a:off x="311700" y="961600"/>
            <a:ext cx="5595275" cy="3589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319650" y="335625"/>
            <a:ext cx="8504700" cy="363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4: Select the already established connection on the left pane. Here we select ‘myconnection’.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br>
              <a:rPr lang="en"/>
            </a:br>
            <a:endParaRPr/>
          </a:p>
          <a:p>
            <a:pPr marL="0" lvl="0" indent="0" algn="l" rtl="0">
              <a:spcBef>
                <a:spcPts val="1200"/>
              </a:spcBef>
              <a:spcAft>
                <a:spcPts val="1200"/>
              </a:spcAft>
              <a:buNone/>
            </a:pPr>
            <a:r>
              <a:rPr lang="en"/>
              <a:t>Step 5: Enter the username and password and click ‘OK’ : </a:t>
            </a:r>
            <a:endParaRPr/>
          </a:p>
        </p:txBody>
      </p:sp>
      <p:pic>
        <p:nvPicPr>
          <p:cNvPr id="129" name="Google Shape;129;p19"/>
          <p:cNvPicPr preferRelativeResize="0"/>
          <p:nvPr/>
        </p:nvPicPr>
        <p:blipFill>
          <a:blip r:embed="rId3">
            <a:alphaModFix/>
          </a:blip>
          <a:stretch>
            <a:fillRect/>
          </a:stretch>
        </p:blipFill>
        <p:spPr>
          <a:xfrm>
            <a:off x="1278175" y="1212075"/>
            <a:ext cx="5702726" cy="1879900"/>
          </a:xfrm>
          <a:prstGeom prst="rect">
            <a:avLst/>
          </a:prstGeom>
          <a:noFill/>
          <a:ln>
            <a:noFill/>
          </a:ln>
        </p:spPr>
      </p:pic>
      <p:pic>
        <p:nvPicPr>
          <p:cNvPr id="130" name="Google Shape;130;p19"/>
          <p:cNvPicPr preferRelativeResize="0"/>
          <p:nvPr/>
        </p:nvPicPr>
        <p:blipFill>
          <a:blip r:embed="rId4">
            <a:alphaModFix/>
          </a:blip>
          <a:stretch>
            <a:fillRect/>
          </a:stretch>
        </p:blipFill>
        <p:spPr>
          <a:xfrm>
            <a:off x="2862600" y="3775688"/>
            <a:ext cx="2533876" cy="998625"/>
          </a:xfrm>
          <a:prstGeom prst="rect">
            <a:avLst/>
          </a:prstGeom>
          <a:noFill/>
          <a:ln>
            <a:noFill/>
          </a:ln>
        </p:spPr>
      </p:pic>
      <p:sp>
        <p:nvSpPr>
          <p:cNvPr id="131" name="Google Shape;131;p19"/>
          <p:cNvSpPr/>
          <p:nvPr/>
        </p:nvSpPr>
        <p:spPr>
          <a:xfrm>
            <a:off x="1278175" y="1212075"/>
            <a:ext cx="5702700" cy="1879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2862625" y="3775650"/>
            <a:ext cx="2533800" cy="99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body" idx="1"/>
          </p:nvPr>
        </p:nvSpPr>
        <p:spPr>
          <a:xfrm>
            <a:off x="311700" y="401475"/>
            <a:ext cx="8520600" cy="4167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6: The database is now ready to be used: </a:t>
            </a:r>
            <a:endParaRPr/>
          </a:p>
        </p:txBody>
      </p:sp>
      <p:pic>
        <p:nvPicPr>
          <p:cNvPr id="138" name="Google Shape;138;p20"/>
          <p:cNvPicPr preferRelativeResize="0"/>
          <p:nvPr/>
        </p:nvPicPr>
        <p:blipFill rotWithShape="1">
          <a:blip r:embed="rId3">
            <a:alphaModFix/>
          </a:blip>
          <a:srcRect b="7106"/>
          <a:stretch/>
        </p:blipFill>
        <p:spPr>
          <a:xfrm>
            <a:off x="1445350" y="958600"/>
            <a:ext cx="5077824" cy="3790400"/>
          </a:xfrm>
          <a:prstGeom prst="rect">
            <a:avLst/>
          </a:prstGeom>
          <a:noFill/>
          <a:ln>
            <a:noFill/>
          </a:ln>
        </p:spPr>
      </p:pic>
      <p:sp>
        <p:nvSpPr>
          <p:cNvPr id="139" name="Google Shape;139;p20"/>
          <p:cNvSpPr/>
          <p:nvPr/>
        </p:nvSpPr>
        <p:spPr>
          <a:xfrm>
            <a:off x="1445350" y="958600"/>
            <a:ext cx="5077800" cy="379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246150" y="7367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700" b="1"/>
              <a:t>Creating database and schema</a:t>
            </a:r>
            <a:endParaRPr sz="2700" b="1"/>
          </a:p>
        </p:txBody>
      </p:sp>
      <p:sp>
        <p:nvSpPr>
          <p:cNvPr id="145" name="Google Shape;145;p21"/>
          <p:cNvSpPr txBox="1">
            <a:spLocks noGrp="1"/>
          </p:cNvSpPr>
          <p:nvPr>
            <p:ph type="body" idx="1"/>
          </p:nvPr>
        </p:nvSpPr>
        <p:spPr>
          <a:xfrm>
            <a:off x="462400" y="991750"/>
            <a:ext cx="3777000" cy="359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To create a schema:</a:t>
            </a:r>
            <a:br>
              <a:rPr lang="en"/>
            </a:br>
            <a:r>
              <a:rPr lang="en"/>
              <a:t>Create database XE;</a:t>
            </a:r>
            <a:br>
              <a:rPr lang="en"/>
            </a:br>
            <a:endParaRPr/>
          </a:p>
          <a:p>
            <a:pPr marL="457200" lvl="0" indent="-342900" algn="l" rtl="0">
              <a:spcBef>
                <a:spcPts val="0"/>
              </a:spcBef>
              <a:spcAft>
                <a:spcPts val="0"/>
              </a:spcAft>
              <a:buSzPts val="1800"/>
              <a:buChar char="❖"/>
            </a:pPr>
            <a:r>
              <a:rPr lang="en"/>
              <a:t>Create table queries: </a:t>
            </a:r>
            <a:endParaRPr/>
          </a:p>
          <a:p>
            <a:pPr marL="914400" lvl="1" indent="-317500" algn="l" rtl="0">
              <a:spcBef>
                <a:spcPts val="0"/>
              </a:spcBef>
              <a:spcAft>
                <a:spcPts val="0"/>
              </a:spcAft>
              <a:buSzPts val="1400"/>
              <a:buChar char="➢"/>
            </a:pPr>
            <a:r>
              <a:rPr lang="en"/>
              <a:t>Product ID is defined as the primary key here</a:t>
            </a:r>
            <a:endParaRPr/>
          </a:p>
          <a:p>
            <a:pPr marL="914400" lvl="1" indent="-317500" algn="l" rtl="0">
              <a:spcBef>
                <a:spcPts val="0"/>
              </a:spcBef>
              <a:spcAft>
                <a:spcPts val="0"/>
              </a:spcAft>
              <a:buSzPts val="1400"/>
              <a:buChar char="➢"/>
            </a:pPr>
            <a:r>
              <a:rPr lang="en"/>
              <a:t>Data types have been defined for all attributes</a:t>
            </a:r>
            <a:endParaRPr/>
          </a:p>
          <a:p>
            <a:pPr marL="914400" lvl="1" indent="-317500" algn="l" rtl="0">
              <a:spcBef>
                <a:spcPts val="0"/>
              </a:spcBef>
              <a:spcAft>
                <a:spcPts val="0"/>
              </a:spcAft>
              <a:buSzPts val="1400"/>
              <a:buChar char="➢"/>
            </a:pPr>
            <a:r>
              <a:rPr lang="en"/>
              <a:t>Using getData function, the entire table is stored in a list that fetches, updates and deletes data in the database</a:t>
            </a:r>
            <a:endParaRPr/>
          </a:p>
        </p:txBody>
      </p:sp>
      <p:pic>
        <p:nvPicPr>
          <p:cNvPr id="146" name="Google Shape;146;p21"/>
          <p:cNvPicPr preferRelativeResize="0"/>
          <p:nvPr/>
        </p:nvPicPr>
        <p:blipFill rotWithShape="1">
          <a:blip r:embed="rId3">
            <a:alphaModFix/>
          </a:blip>
          <a:srcRect b="1048"/>
          <a:stretch/>
        </p:blipFill>
        <p:spPr>
          <a:xfrm>
            <a:off x="4528575" y="607413"/>
            <a:ext cx="4238174" cy="4242524"/>
          </a:xfrm>
          <a:prstGeom prst="rect">
            <a:avLst/>
          </a:prstGeom>
          <a:noFill/>
          <a:ln>
            <a:noFill/>
          </a:ln>
        </p:spPr>
      </p:pic>
      <p:sp>
        <p:nvSpPr>
          <p:cNvPr id="147" name="Google Shape;147;p21"/>
          <p:cNvSpPr/>
          <p:nvPr/>
        </p:nvSpPr>
        <p:spPr>
          <a:xfrm>
            <a:off x="4645350" y="607375"/>
            <a:ext cx="4121400" cy="42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body" idx="1"/>
          </p:nvPr>
        </p:nvSpPr>
        <p:spPr>
          <a:xfrm>
            <a:off x="311700" y="622700"/>
            <a:ext cx="8520600" cy="4257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For creating multiple users to access, read and update the database, create users for the schema using the following query: </a:t>
            </a:r>
            <a:br>
              <a:rPr lang="en"/>
            </a:br>
            <a:r>
              <a:rPr lang="en"/>
              <a:t>Example for username ‘smith’ and password ‘password’: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Specific access rights can be granted to one or multiple users. Example:</a:t>
            </a:r>
            <a:endParaRPr/>
          </a:p>
          <a:p>
            <a:pPr marL="914400" lvl="0" indent="0" algn="l" rtl="0">
              <a:spcBef>
                <a:spcPts val="1200"/>
              </a:spcBef>
              <a:spcAft>
                <a:spcPts val="0"/>
              </a:spcAft>
              <a:buNone/>
            </a:pPr>
            <a:endParaRPr/>
          </a:p>
          <a:p>
            <a:pPr marL="457200" lvl="0" indent="-342900" algn="l" rtl="0">
              <a:spcBef>
                <a:spcPts val="1200"/>
              </a:spcBef>
              <a:spcAft>
                <a:spcPts val="0"/>
              </a:spcAft>
              <a:buSzPts val="1800"/>
              <a:buChar char="❖"/>
            </a:pPr>
            <a:r>
              <a:rPr lang="en"/>
              <a:t>Verify schema creation. Example:</a:t>
            </a:r>
            <a:br>
              <a:rPr lang="en"/>
            </a:br>
            <a:br>
              <a:rPr lang="en"/>
            </a:br>
            <a:endParaRPr/>
          </a:p>
        </p:txBody>
      </p:sp>
      <p:pic>
        <p:nvPicPr>
          <p:cNvPr id="153" name="Google Shape;153;p22"/>
          <p:cNvPicPr preferRelativeResize="0"/>
          <p:nvPr/>
        </p:nvPicPr>
        <p:blipFill rotWithShape="1">
          <a:blip r:embed="rId3">
            <a:alphaModFix/>
          </a:blip>
          <a:srcRect l="1999" t="14418" b="17954"/>
          <a:stretch/>
        </p:blipFill>
        <p:spPr>
          <a:xfrm>
            <a:off x="1179875" y="1686225"/>
            <a:ext cx="4809625" cy="483400"/>
          </a:xfrm>
          <a:prstGeom prst="rect">
            <a:avLst/>
          </a:prstGeom>
          <a:noFill/>
          <a:ln>
            <a:noFill/>
          </a:ln>
        </p:spPr>
      </p:pic>
      <p:pic>
        <p:nvPicPr>
          <p:cNvPr id="154" name="Google Shape;154;p22"/>
          <p:cNvPicPr preferRelativeResize="0"/>
          <p:nvPr/>
        </p:nvPicPr>
        <p:blipFill>
          <a:blip r:embed="rId4">
            <a:alphaModFix/>
          </a:blip>
          <a:stretch>
            <a:fillRect/>
          </a:stretch>
        </p:blipFill>
        <p:spPr>
          <a:xfrm>
            <a:off x="1179875" y="2634400"/>
            <a:ext cx="3208701" cy="447325"/>
          </a:xfrm>
          <a:prstGeom prst="rect">
            <a:avLst/>
          </a:prstGeom>
          <a:noFill/>
          <a:ln>
            <a:noFill/>
          </a:ln>
        </p:spPr>
      </p:pic>
      <p:pic>
        <p:nvPicPr>
          <p:cNvPr id="155" name="Google Shape;155;p22"/>
          <p:cNvPicPr preferRelativeResize="0"/>
          <p:nvPr/>
        </p:nvPicPr>
        <p:blipFill>
          <a:blip r:embed="rId5">
            <a:alphaModFix/>
          </a:blip>
          <a:stretch>
            <a:fillRect/>
          </a:stretch>
        </p:blipFill>
        <p:spPr>
          <a:xfrm>
            <a:off x="1179875" y="3605500"/>
            <a:ext cx="5248923" cy="719975"/>
          </a:xfrm>
          <a:prstGeom prst="rect">
            <a:avLst/>
          </a:prstGeom>
          <a:noFill/>
          <a:ln>
            <a:noFill/>
          </a:ln>
        </p:spPr>
      </p:pic>
      <p:sp>
        <p:nvSpPr>
          <p:cNvPr id="156" name="Google Shape;156;p22"/>
          <p:cNvSpPr/>
          <p:nvPr/>
        </p:nvSpPr>
        <p:spPr>
          <a:xfrm>
            <a:off x="1179875" y="1745237"/>
            <a:ext cx="4662000" cy="36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179875" y="2675375"/>
            <a:ext cx="4662000" cy="36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142300" y="3672200"/>
            <a:ext cx="5496300" cy="62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794</Words>
  <Application>Microsoft Office PowerPoint</Application>
  <PresentationFormat>On-screen Show (16:9)</PresentationFormat>
  <Paragraphs>70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Roboto</vt:lpstr>
      <vt:lpstr>Arial</vt:lpstr>
      <vt:lpstr>Geometric</vt:lpstr>
      <vt:lpstr>DBMS - Oracle SQL Developer</vt:lpstr>
      <vt:lpstr>Methods of creating a new database schema</vt:lpstr>
      <vt:lpstr>Tutorial- Accessing the database</vt:lpstr>
      <vt:lpstr>PowerPoint Presentation</vt:lpstr>
      <vt:lpstr>Step 3: Create a new Connection</vt:lpstr>
      <vt:lpstr>PowerPoint Presentation</vt:lpstr>
      <vt:lpstr>PowerPoint Presentation</vt:lpstr>
      <vt:lpstr>Creating database and schema</vt:lpstr>
      <vt:lpstr>PowerPoint Presentation</vt:lpstr>
      <vt:lpstr>Establishing connections in the code</vt:lpstr>
      <vt:lpstr>Get Data Functionality</vt:lpstr>
      <vt:lpstr>Add functionality</vt:lpstr>
      <vt:lpstr>Update functionality</vt:lpstr>
      <vt:lpstr>Delete functionality</vt:lpstr>
      <vt:lpstr>Comparing application functionalities with database updates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 Oracle SQL Developer</dc:title>
  <cp:lastModifiedBy>Shinde, Akash Rohidas</cp:lastModifiedBy>
  <cp:revision>1</cp:revision>
  <dcterms:modified xsi:type="dcterms:W3CDTF">2022-02-07T20:11:01Z</dcterms:modified>
</cp:coreProperties>
</file>